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bel"/>
      <p:regular r:id="rId13"/>
    </p:embeddedFont>
    <p:embeddedFont>
      <p:font typeface="Encode Sans Semi Condensed"/>
      <p:regular r:id="rId14"/>
      <p:bold r:id="rId15"/>
    </p:embeddedFont>
    <p:embeddedFont>
      <p:font typeface="Encode Sans Semi Condensed Light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bel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ncodeSansSemiCondensed-bold.fntdata"/><Relationship Id="rId14" Type="http://schemas.openxmlformats.org/officeDocument/2006/relationships/font" Target="fonts/EncodeSansSemiCondensed-regular.fntdata"/><Relationship Id="rId17" Type="http://schemas.openxmlformats.org/officeDocument/2006/relationships/font" Target="fonts/EncodeSansSemiCondensedLight-bold.fntdata"/><Relationship Id="rId16" Type="http://schemas.openxmlformats.org/officeDocument/2006/relationships/font" Target="fonts/EncodeSansSemiCondensed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e7f55c6a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e7f55c6a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9be7f55c6a_0_2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9be7f55c6a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9be7f55c6a_0_7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9be7f55c6a_0_7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9be7f55c6a_0_1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9be7f55c6a_0_1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9be7f55c6a_0_156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9be7f55c6a_0_1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be7f55c6a_0_17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be7f55c6a_0_17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9be7f55c6a_0_4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9be7f55c6a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9800" y="1226525"/>
            <a:ext cx="559400" cy="55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0740" y="3088850"/>
            <a:ext cx="868960" cy="856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1593450"/>
            <a:ext cx="9144000" cy="1956600"/>
          </a:xfrm>
          <a:prstGeom prst="rect">
            <a:avLst/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514800" y="2010200"/>
            <a:ext cx="6390300" cy="114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4" name="Google Shape;14;p2"/>
          <p:cNvSpPr/>
          <p:nvPr/>
        </p:nvSpPr>
        <p:spPr>
          <a:xfrm>
            <a:off x="0" y="1593450"/>
            <a:ext cx="81600" cy="195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 b="0" l="0" r="0" t="31689"/>
          <a:stretch/>
        </p:blipFill>
        <p:spPr>
          <a:xfrm>
            <a:off x="4559800" y="0"/>
            <a:ext cx="2083749" cy="140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8456" y="3151696"/>
            <a:ext cx="1313988" cy="1293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8100" y="1154949"/>
            <a:ext cx="868950" cy="855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3">
            <a:alphaModFix/>
          </a:blip>
          <a:srcRect b="0" l="0" r="31299" t="0"/>
          <a:stretch/>
        </p:blipFill>
        <p:spPr>
          <a:xfrm>
            <a:off x="8642450" y="2072900"/>
            <a:ext cx="501550" cy="71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 rotWithShape="1">
          <a:blip r:embed="rId4">
            <a:alphaModFix/>
          </a:blip>
          <a:srcRect b="56829" l="0" r="0" t="0"/>
          <a:stretch/>
        </p:blipFill>
        <p:spPr>
          <a:xfrm>
            <a:off x="3900875" y="4430100"/>
            <a:ext cx="1680350" cy="71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01600" y="303725"/>
            <a:ext cx="768250" cy="7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1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26473"/>
            <a:ext cx="768250" cy="517027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1"/>
          <p:cNvSpPr/>
          <p:nvPr/>
        </p:nvSpPr>
        <p:spPr>
          <a:xfrm>
            <a:off x="0" y="665100"/>
            <a:ext cx="8478900" cy="381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rotWithShape="0" algn="bl" dir="5400000" dist="47625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1"/>
          <p:cNvSpPr txBox="1"/>
          <p:nvPr>
            <p:ph idx="1" type="body"/>
          </p:nvPr>
        </p:nvSpPr>
        <p:spPr>
          <a:xfrm>
            <a:off x="665100" y="3944225"/>
            <a:ext cx="7813800" cy="28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130" name="Google Shape;130;p1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" name="Google Shape;131;p11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180775" y="0"/>
            <a:ext cx="1537525" cy="11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1775" y="1364650"/>
            <a:ext cx="809950" cy="7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1"/>
          <p:cNvPicPr preferRelativeResize="0"/>
          <p:nvPr/>
        </p:nvPicPr>
        <p:blipFill rotWithShape="1">
          <a:blip r:embed="rId3">
            <a:alphaModFix/>
          </a:blip>
          <a:srcRect b="0" l="0" r="65933" t="0"/>
          <a:stretch/>
        </p:blipFill>
        <p:spPr>
          <a:xfrm>
            <a:off x="8595300" y="2877225"/>
            <a:ext cx="548701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7150" y="4289726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475" y="24164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32387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105" y="3969625"/>
            <a:ext cx="929773" cy="9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2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31590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3925" y="36863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2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2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">
  <p:cSld name="BLANK_1">
    <p:bg>
      <p:bgPr>
        <a:solidFill>
          <a:schemeClr val="accen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frame">
            <a:avLst>
              <a:gd fmla="val 6831" name="adj1"/>
            </a:avLst>
          </a:prstGeom>
          <a:noFill/>
          <a:ln>
            <a:noFill/>
          </a:ln>
        </p:spPr>
      </p:pic>
      <p:sp>
        <p:nvSpPr>
          <p:cNvPr id="147" name="Google Shape;147;p13"/>
          <p:cNvSpPr txBox="1"/>
          <p:nvPr>
            <p:ph idx="12" type="sldNum"/>
          </p:nvPr>
        </p:nvSpPr>
        <p:spPr>
          <a:xfrm>
            <a:off x="4297650" y="4796725"/>
            <a:ext cx="548700" cy="3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8" name="Google Shape;148;p13"/>
          <p:cNvPicPr preferRelativeResize="0"/>
          <p:nvPr/>
        </p:nvPicPr>
        <p:blipFill rotWithShape="1">
          <a:blip r:embed="rId3">
            <a:alphaModFix/>
          </a:blip>
          <a:srcRect b="0" l="0" r="23559" t="0"/>
          <a:stretch/>
        </p:blipFill>
        <p:spPr>
          <a:xfrm>
            <a:off x="8876366" y="3664275"/>
            <a:ext cx="267633" cy="34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3"/>
          <p:cNvPicPr preferRelativeResize="0"/>
          <p:nvPr/>
        </p:nvPicPr>
        <p:blipFill rotWithShape="1">
          <a:blip r:embed="rId4">
            <a:alphaModFix/>
          </a:blip>
          <a:srcRect b="0" l="0" r="0" t="38453"/>
          <a:stretch/>
        </p:blipFill>
        <p:spPr>
          <a:xfrm>
            <a:off x="7280775" y="-1"/>
            <a:ext cx="490400" cy="29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3"/>
          <p:cNvPicPr preferRelativeResize="0"/>
          <p:nvPr/>
        </p:nvPicPr>
        <p:blipFill rotWithShape="1">
          <a:blip r:embed="rId4">
            <a:alphaModFix/>
          </a:blip>
          <a:srcRect b="35991" l="0" r="0" t="0"/>
          <a:stretch/>
        </p:blipFill>
        <p:spPr>
          <a:xfrm>
            <a:off x="439125" y="4553975"/>
            <a:ext cx="929775" cy="5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3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439125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250" y="1240360"/>
            <a:ext cx="548700" cy="540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7200" y="41439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3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8430750" y="1014413"/>
            <a:ext cx="713250" cy="99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3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35045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7" name="Google Shape;157;p14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8" name="Google Shape;158;p14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59" name="Google Shape;159;p14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0" name="Google Shape;16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4561" y="4059551"/>
            <a:ext cx="725379" cy="71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3790" y="3138650"/>
            <a:ext cx="868960" cy="85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 rotWithShape="1">
          <a:blip r:embed="rId3">
            <a:alphaModFix/>
          </a:blip>
          <a:srcRect b="0" l="0" r="31299" t="0"/>
          <a:stretch/>
        </p:blipFill>
        <p:spPr>
          <a:xfrm>
            <a:off x="8642450" y="1370757"/>
            <a:ext cx="501550" cy="71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/>
          <p:nvPr/>
        </p:nvSpPr>
        <p:spPr>
          <a:xfrm>
            <a:off x="0" y="1784975"/>
            <a:ext cx="9144000" cy="1573500"/>
          </a:xfrm>
          <a:prstGeom prst="rect">
            <a:avLst/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 txBox="1"/>
          <p:nvPr>
            <p:ph type="ctrTitle"/>
          </p:nvPr>
        </p:nvSpPr>
        <p:spPr>
          <a:xfrm>
            <a:off x="514800" y="2025550"/>
            <a:ext cx="8114400" cy="655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514800" y="2702092"/>
            <a:ext cx="8114400" cy="41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" name="Google Shape;27;p3"/>
          <p:cNvSpPr/>
          <p:nvPr/>
        </p:nvSpPr>
        <p:spPr>
          <a:xfrm>
            <a:off x="0" y="1784975"/>
            <a:ext cx="81600" cy="157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28" name="Google Shape;2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5275" y="254100"/>
            <a:ext cx="559400" cy="55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1581" y="711496"/>
            <a:ext cx="1313988" cy="1293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7100" y="3062074"/>
            <a:ext cx="936025" cy="92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"/>
          <p:cNvPicPr preferRelativeResize="0"/>
          <p:nvPr/>
        </p:nvPicPr>
        <p:blipFill rotWithShape="1">
          <a:blip r:embed="rId4">
            <a:alphaModFix/>
          </a:blip>
          <a:srcRect b="43886" l="0" r="0" t="0"/>
          <a:stretch/>
        </p:blipFill>
        <p:spPr>
          <a:xfrm>
            <a:off x="5902900" y="4209475"/>
            <a:ext cx="1680350" cy="93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3"/>
          <p:cNvPicPr preferRelativeResize="0"/>
          <p:nvPr/>
        </p:nvPicPr>
        <p:blipFill rotWithShape="1">
          <a:blip r:embed="rId4">
            <a:alphaModFix/>
          </a:blip>
          <a:srcRect b="0" l="0" r="0" t="31689"/>
          <a:stretch/>
        </p:blipFill>
        <p:spPr>
          <a:xfrm>
            <a:off x="3629000" y="0"/>
            <a:ext cx="2083750" cy="140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075" y="25635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97762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005" y="3887925"/>
            <a:ext cx="929772" cy="92102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/>
          <p:nvPr/>
        </p:nvSpPr>
        <p:spPr>
          <a:xfrm>
            <a:off x="665100" y="665100"/>
            <a:ext cx="7813800" cy="3813300"/>
          </a:xfrm>
          <a:prstGeom prst="roundRect">
            <a:avLst>
              <a:gd fmla="val 1630" name="adj"/>
            </a:avLst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1291100" y="2161800"/>
            <a:ext cx="65616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431800" lvl="0" marL="457200" rtl="0" algn="ctr">
              <a:spcBef>
                <a:spcPts val="600"/>
              </a:spcBef>
              <a:spcAft>
                <a:spcPts val="0"/>
              </a:spcAft>
              <a:buSzPts val="3200"/>
              <a:buChar char="▸"/>
              <a:defRPr sz="3200"/>
            </a:lvl1pPr>
            <a:lvl2pPr indent="-431800" lvl="1" marL="9144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2pPr>
            <a:lvl3pPr indent="-431800" lvl="2" marL="13716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3pPr>
            <a:lvl4pPr indent="-431800" lvl="3" marL="18288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4pPr>
            <a:lvl5pPr indent="-431800" lvl="4" marL="22860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5pPr>
            <a:lvl6pPr indent="-431800" lvl="5" marL="27432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6pPr>
            <a:lvl7pPr indent="-431800" lvl="6" marL="32004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7pPr>
            <a:lvl8pPr indent="-431800" lvl="7" marL="36576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8pPr>
            <a:lvl9pPr indent="-431800" lvl="8" marL="4114800" rtl="0" algn="ctr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39" name="Google Shape;39;p4"/>
          <p:cNvSpPr txBox="1"/>
          <p:nvPr/>
        </p:nvSpPr>
        <p:spPr>
          <a:xfrm>
            <a:off x="3593400" y="419937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400000" dist="28575">
              <a:srgbClr val="000000">
                <a:alpha val="24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“</a:t>
            </a:r>
            <a:endParaRPr b="1" sz="6000">
              <a:solidFill>
                <a:schemeClr val="l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40" name="Google Shape;40;p4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" name="Google Shape;41;p4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104865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7875" y="3817675"/>
            <a:ext cx="1007150" cy="99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4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4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86650" y="532325"/>
            <a:ext cx="559400" cy="551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oogle Shape;48;p5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49" name="Google Shape;49;p5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" name="Google Shape;51;p5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▸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5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899875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1799" y="1156949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5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7926475" y="2877225"/>
            <a:ext cx="1217525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0500" y="3652326"/>
            <a:ext cx="675747" cy="6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5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28625" y="490650"/>
            <a:ext cx="675750" cy="666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6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" name="Google Shape;62;p6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63" name="Google Shape;63;p6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6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66" name="Google Shape;66;p6"/>
          <p:cNvSpPr txBox="1"/>
          <p:nvPr>
            <p:ph idx="1" type="body"/>
          </p:nvPr>
        </p:nvSpPr>
        <p:spPr>
          <a:xfrm>
            <a:off x="514800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67" name="Google Shape;67;p6"/>
          <p:cNvSpPr txBox="1"/>
          <p:nvPr>
            <p:ph idx="2" type="body"/>
          </p:nvPr>
        </p:nvSpPr>
        <p:spPr>
          <a:xfrm>
            <a:off x="3897594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68" name="Google Shape;68;p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" name="Google Shape;69;p6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6282250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0024" y="2266737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6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8277325" y="3336980"/>
            <a:ext cx="866675" cy="113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7325" y="1248138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86650" y="532325"/>
            <a:ext cx="559400" cy="551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7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76" name="Google Shape;76;p7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7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79" name="Google Shape;79;p7"/>
          <p:cNvSpPr txBox="1"/>
          <p:nvPr>
            <p:ph idx="1" type="body"/>
          </p:nvPr>
        </p:nvSpPr>
        <p:spPr>
          <a:xfrm>
            <a:off x="51480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0" name="Google Shape;80;p7"/>
          <p:cNvSpPr txBox="1"/>
          <p:nvPr>
            <p:ph idx="2" type="body"/>
          </p:nvPr>
        </p:nvSpPr>
        <p:spPr>
          <a:xfrm>
            <a:off x="3295205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1" name="Google Shape;81;p7"/>
          <p:cNvSpPr txBox="1"/>
          <p:nvPr>
            <p:ph idx="3" type="body"/>
          </p:nvPr>
        </p:nvSpPr>
        <p:spPr>
          <a:xfrm>
            <a:off x="607561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2" name="Google Shape;82;p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" name="Google Shape;83;p7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899875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8675" y="1026200"/>
            <a:ext cx="675750" cy="665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7"/>
          <p:cNvPicPr preferRelativeResize="0"/>
          <p:nvPr/>
        </p:nvPicPr>
        <p:blipFill rotWithShape="1">
          <a:blip r:embed="rId3">
            <a:alphaModFix/>
          </a:blip>
          <a:srcRect b="0" l="0" r="58044" t="0"/>
          <a:stretch/>
        </p:blipFill>
        <p:spPr>
          <a:xfrm>
            <a:off x="8486650" y="2877225"/>
            <a:ext cx="675750" cy="15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28625" y="490650"/>
            <a:ext cx="675750" cy="666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8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8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90" name="Google Shape;90;p8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8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3" name="Google Shape;93;p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8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6282250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0024" y="2266737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8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8277325" y="3336980"/>
            <a:ext cx="866675" cy="113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7325" y="1248138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small">
  <p:cSld name="TITLE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9"/>
          <p:cNvGrpSpPr/>
          <p:nvPr/>
        </p:nvGrpSpPr>
        <p:grpSpPr>
          <a:xfrm rot="5400000">
            <a:off x="4284135" y="-1236127"/>
            <a:ext cx="575700" cy="3047954"/>
            <a:chOff x="0" y="809153"/>
            <a:chExt cx="575700" cy="665100"/>
          </a:xfrm>
        </p:grpSpPr>
        <p:sp>
          <p:nvSpPr>
            <p:cNvPr id="100" name="Google Shape;100;p9"/>
            <p:cNvSpPr/>
            <p:nvPr/>
          </p:nvSpPr>
          <p:spPr>
            <a:xfrm>
              <a:off x="0" y="809153"/>
              <a:ext cx="5757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9"/>
          <p:cNvSpPr txBox="1"/>
          <p:nvPr>
            <p:ph type="title"/>
          </p:nvPr>
        </p:nvSpPr>
        <p:spPr>
          <a:xfrm>
            <a:off x="3048003" y="90300"/>
            <a:ext cx="3048000" cy="48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475" y="24164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32387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105" y="3969625"/>
            <a:ext cx="929773" cy="9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9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31590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3925" y="36863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9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9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with frame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1600" y="303725"/>
            <a:ext cx="768250" cy="7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0"/>
          <p:cNvSpPr/>
          <p:nvPr/>
        </p:nvSpPr>
        <p:spPr>
          <a:xfrm>
            <a:off x="0" y="665100"/>
            <a:ext cx="8478900" cy="381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rotWithShape="0" algn="bl" dir="5400000" dist="47625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10"/>
          <p:cNvGrpSpPr/>
          <p:nvPr/>
        </p:nvGrpSpPr>
        <p:grpSpPr>
          <a:xfrm>
            <a:off x="0" y="885350"/>
            <a:ext cx="8478900" cy="665103"/>
            <a:chOff x="0" y="809150"/>
            <a:chExt cx="8478900" cy="665103"/>
          </a:xfrm>
        </p:grpSpPr>
        <p:sp>
          <p:nvSpPr>
            <p:cNvPr id="116" name="Google Shape;116;p10"/>
            <p:cNvSpPr/>
            <p:nvPr/>
          </p:nvSpPr>
          <p:spPr>
            <a:xfrm>
              <a:off x="0" y="809150"/>
              <a:ext cx="8478900" cy="665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0"/>
          <p:cNvSpPr txBox="1"/>
          <p:nvPr>
            <p:ph type="title"/>
          </p:nvPr>
        </p:nvSpPr>
        <p:spPr>
          <a:xfrm>
            <a:off x="514800" y="885350"/>
            <a:ext cx="76977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1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p10"/>
          <p:cNvPicPr preferRelativeResize="0"/>
          <p:nvPr/>
        </p:nvPicPr>
        <p:blipFill rotWithShape="1">
          <a:blip r:embed="rId4">
            <a:alphaModFix/>
          </a:blip>
          <a:srcRect b="0" l="0" r="0" t="24000"/>
          <a:stretch/>
        </p:blipFill>
        <p:spPr>
          <a:xfrm>
            <a:off x="5180775" y="0"/>
            <a:ext cx="1537525" cy="11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1775" y="1364650"/>
            <a:ext cx="809950" cy="7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0"/>
          <p:cNvPicPr preferRelativeResize="0"/>
          <p:nvPr/>
        </p:nvPicPr>
        <p:blipFill rotWithShape="1">
          <a:blip r:embed="rId4">
            <a:alphaModFix/>
          </a:blip>
          <a:srcRect b="0" l="0" r="65933" t="0"/>
          <a:stretch/>
        </p:blipFill>
        <p:spPr>
          <a:xfrm>
            <a:off x="8595300" y="2877225"/>
            <a:ext cx="548701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7150" y="4289726"/>
            <a:ext cx="675747" cy="6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0"/>
          <p:cNvPicPr preferRelativeResize="0"/>
          <p:nvPr/>
        </p:nvPicPr>
        <p:blipFill rotWithShape="1">
          <a:blip r:embed="rId3">
            <a:alphaModFix/>
          </a:blip>
          <a:srcRect b="31745" l="0" r="0" t="0"/>
          <a:stretch/>
        </p:blipFill>
        <p:spPr>
          <a:xfrm>
            <a:off x="7671150" y="4626473"/>
            <a:ext cx="768250" cy="517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Encode Sans Semi Condensed Light"/>
              <a:buChar char="▸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■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/>
          <p:nvPr>
            <p:ph type="ctrTitle"/>
          </p:nvPr>
        </p:nvSpPr>
        <p:spPr>
          <a:xfrm>
            <a:off x="514800" y="2010200"/>
            <a:ext cx="6390300" cy="114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Vaccination sentiment in Twitter networks</a:t>
            </a:r>
            <a:endParaRPr/>
          </a:p>
        </p:txBody>
      </p:sp>
      <p:sp>
        <p:nvSpPr>
          <p:cNvPr id="166" name="Google Shape;166;p15"/>
          <p:cNvSpPr txBox="1"/>
          <p:nvPr/>
        </p:nvSpPr>
        <p:spPr>
          <a:xfrm>
            <a:off x="514800" y="3664750"/>
            <a:ext cx="5507700" cy="1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Rachel Lemon Lin Reimer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Professor Gregory Eirich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Quantitative Methods in the Social Sciences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Columbia University Graduate School for the Arts and Sciences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/>
          <p:nvPr>
            <p:ph idx="4294967295" type="subTitle"/>
          </p:nvPr>
        </p:nvSpPr>
        <p:spPr>
          <a:xfrm>
            <a:off x="518800" y="3411550"/>
            <a:ext cx="5331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 Twitter alone, the number of vaccine hesitant users doubled from 2016 to 2019.₁</a:t>
            </a:r>
            <a:endParaRPr/>
          </a:p>
        </p:txBody>
      </p:sp>
      <p:sp>
        <p:nvSpPr>
          <p:cNvPr id="172" name="Google Shape;172;p16"/>
          <p:cNvSpPr txBox="1"/>
          <p:nvPr>
            <p:ph idx="4294967295" type="ctrTitle"/>
          </p:nvPr>
        </p:nvSpPr>
        <p:spPr>
          <a:xfrm>
            <a:off x="518800" y="2269150"/>
            <a:ext cx="5173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100"/>
              <a:t>Vaccine hesitancy is on the rise</a:t>
            </a:r>
            <a:endParaRPr sz="8100"/>
          </a:p>
        </p:txBody>
      </p:sp>
      <p:sp>
        <p:nvSpPr>
          <p:cNvPr id="173" name="Google Shape;173;p1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4" name="Google Shape;174;p16"/>
          <p:cNvGrpSpPr/>
          <p:nvPr/>
        </p:nvGrpSpPr>
        <p:grpSpPr>
          <a:xfrm>
            <a:off x="6957674" y="2087092"/>
            <a:ext cx="1130198" cy="1130198"/>
            <a:chOff x="8762414" y="2939573"/>
            <a:chExt cx="457200" cy="457200"/>
          </a:xfrm>
        </p:grpSpPr>
        <p:sp>
          <p:nvSpPr>
            <p:cNvPr id="175" name="Google Shape;175;p16"/>
            <p:cNvSpPr/>
            <p:nvPr/>
          </p:nvSpPr>
          <p:spPr>
            <a:xfrm>
              <a:off x="9010064" y="3034823"/>
              <a:ext cx="209550" cy="66675"/>
            </a:xfrm>
            <a:custGeom>
              <a:rect b="b" l="l" r="r" t="t"/>
              <a:pathLst>
                <a:path extrusionOk="0" h="66675" w="209550">
                  <a:moveTo>
                    <a:pt x="20002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57150"/>
                  </a:lnTo>
                  <a:cubicBezTo>
                    <a:pt x="0" y="62865"/>
                    <a:pt x="3810" y="66675"/>
                    <a:pt x="9525" y="66675"/>
                  </a:cubicBezTo>
                  <a:lnTo>
                    <a:pt x="200025" y="66675"/>
                  </a:lnTo>
                  <a:cubicBezTo>
                    <a:pt x="205740" y="66675"/>
                    <a:pt x="209550" y="62865"/>
                    <a:pt x="209550" y="57150"/>
                  </a:cubicBezTo>
                  <a:lnTo>
                    <a:pt x="209550" y="9525"/>
                  </a:lnTo>
                  <a:cubicBezTo>
                    <a:pt x="209550" y="3810"/>
                    <a:pt x="205740" y="0"/>
                    <a:pt x="200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9029114" y="3120548"/>
              <a:ext cx="171450" cy="276225"/>
            </a:xfrm>
            <a:custGeom>
              <a:rect b="b" l="l" r="r" t="t"/>
              <a:pathLst>
                <a:path extrusionOk="0" h="276225" w="171450">
                  <a:moveTo>
                    <a:pt x="0" y="266700"/>
                  </a:moveTo>
                  <a:cubicBezTo>
                    <a:pt x="0" y="272415"/>
                    <a:pt x="3810" y="276225"/>
                    <a:pt x="9525" y="276225"/>
                  </a:cubicBezTo>
                  <a:lnTo>
                    <a:pt x="161925" y="276225"/>
                  </a:lnTo>
                  <a:cubicBezTo>
                    <a:pt x="167640" y="276225"/>
                    <a:pt x="171450" y="272415"/>
                    <a:pt x="171450" y="266700"/>
                  </a:cubicBezTo>
                  <a:lnTo>
                    <a:pt x="171450" y="0"/>
                  </a:lnTo>
                  <a:lnTo>
                    <a:pt x="0" y="0"/>
                  </a:lnTo>
                  <a:lnTo>
                    <a:pt x="0" y="266700"/>
                  </a:lnTo>
                  <a:close/>
                  <a:moveTo>
                    <a:pt x="28575" y="57150"/>
                  </a:moveTo>
                  <a:cubicBezTo>
                    <a:pt x="28575" y="51435"/>
                    <a:pt x="32385" y="47625"/>
                    <a:pt x="38100" y="47625"/>
                  </a:cubicBezTo>
                  <a:lnTo>
                    <a:pt x="133350" y="47625"/>
                  </a:lnTo>
                  <a:cubicBezTo>
                    <a:pt x="139065" y="47625"/>
                    <a:pt x="142875" y="51435"/>
                    <a:pt x="142875" y="57150"/>
                  </a:cubicBezTo>
                  <a:lnTo>
                    <a:pt x="142875" y="123825"/>
                  </a:lnTo>
                  <a:cubicBezTo>
                    <a:pt x="142875" y="129540"/>
                    <a:pt x="139065" y="133350"/>
                    <a:pt x="133350" y="133350"/>
                  </a:cubicBezTo>
                  <a:lnTo>
                    <a:pt x="38100" y="133350"/>
                  </a:lnTo>
                  <a:cubicBezTo>
                    <a:pt x="32385" y="133350"/>
                    <a:pt x="28575" y="129540"/>
                    <a:pt x="28575" y="123825"/>
                  </a:cubicBezTo>
                  <a:lnTo>
                    <a:pt x="28575" y="57150"/>
                  </a:lnTo>
                  <a:close/>
                  <a:moveTo>
                    <a:pt x="38100" y="161925"/>
                  </a:moveTo>
                  <a:lnTo>
                    <a:pt x="133350" y="161925"/>
                  </a:lnTo>
                  <a:cubicBezTo>
                    <a:pt x="139065" y="161925"/>
                    <a:pt x="142875" y="165735"/>
                    <a:pt x="142875" y="171450"/>
                  </a:cubicBezTo>
                  <a:cubicBezTo>
                    <a:pt x="142875" y="177165"/>
                    <a:pt x="139065" y="180975"/>
                    <a:pt x="133350" y="180975"/>
                  </a:cubicBezTo>
                  <a:lnTo>
                    <a:pt x="38100" y="180975"/>
                  </a:lnTo>
                  <a:cubicBezTo>
                    <a:pt x="32385" y="180975"/>
                    <a:pt x="28575" y="177165"/>
                    <a:pt x="28575" y="171450"/>
                  </a:cubicBezTo>
                  <a:cubicBezTo>
                    <a:pt x="28575" y="165735"/>
                    <a:pt x="32385" y="161925"/>
                    <a:pt x="38100" y="1619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8762414" y="2939573"/>
              <a:ext cx="200025" cy="457200"/>
            </a:xfrm>
            <a:custGeom>
              <a:rect b="b" l="l" r="r" t="t"/>
              <a:pathLst>
                <a:path extrusionOk="0" h="457200" w="200025">
                  <a:moveTo>
                    <a:pt x="185738" y="76200"/>
                  </a:moveTo>
                  <a:lnTo>
                    <a:pt x="133350" y="76200"/>
                  </a:lnTo>
                  <a:lnTo>
                    <a:pt x="133350" y="28575"/>
                  </a:lnTo>
                  <a:lnTo>
                    <a:pt x="157163" y="28575"/>
                  </a:lnTo>
                  <a:cubicBezTo>
                    <a:pt x="164783" y="28575"/>
                    <a:pt x="171450" y="21908"/>
                    <a:pt x="171450" y="14288"/>
                  </a:cubicBezTo>
                  <a:cubicBezTo>
                    <a:pt x="171450" y="6668"/>
                    <a:pt x="164783" y="0"/>
                    <a:pt x="157163" y="0"/>
                  </a:cubicBezTo>
                  <a:lnTo>
                    <a:pt x="42863" y="0"/>
                  </a:lnTo>
                  <a:cubicBezTo>
                    <a:pt x="35243" y="0"/>
                    <a:pt x="28575" y="6668"/>
                    <a:pt x="28575" y="14288"/>
                  </a:cubicBezTo>
                  <a:cubicBezTo>
                    <a:pt x="28575" y="21908"/>
                    <a:pt x="35243" y="28575"/>
                    <a:pt x="42863" y="28575"/>
                  </a:cubicBezTo>
                  <a:lnTo>
                    <a:pt x="66675" y="28575"/>
                  </a:lnTo>
                  <a:lnTo>
                    <a:pt x="66675" y="76200"/>
                  </a:lnTo>
                  <a:lnTo>
                    <a:pt x="14288" y="76200"/>
                  </a:lnTo>
                  <a:cubicBezTo>
                    <a:pt x="6668" y="76200"/>
                    <a:pt x="0" y="82868"/>
                    <a:pt x="0" y="90488"/>
                  </a:cubicBezTo>
                  <a:cubicBezTo>
                    <a:pt x="0" y="98108"/>
                    <a:pt x="6668" y="104775"/>
                    <a:pt x="14288" y="104775"/>
                  </a:cubicBezTo>
                  <a:lnTo>
                    <a:pt x="47625" y="104775"/>
                  </a:lnTo>
                  <a:lnTo>
                    <a:pt x="47625" y="323850"/>
                  </a:lnTo>
                  <a:cubicBezTo>
                    <a:pt x="47625" y="334328"/>
                    <a:pt x="56198" y="342900"/>
                    <a:pt x="66675" y="342900"/>
                  </a:cubicBezTo>
                  <a:lnTo>
                    <a:pt x="66675" y="361950"/>
                  </a:lnTo>
                  <a:cubicBezTo>
                    <a:pt x="66675" y="367665"/>
                    <a:pt x="70485" y="371475"/>
                    <a:pt x="76200" y="371475"/>
                  </a:cubicBezTo>
                  <a:lnTo>
                    <a:pt x="85725" y="371475"/>
                  </a:lnTo>
                  <a:lnTo>
                    <a:pt x="85725" y="442913"/>
                  </a:lnTo>
                  <a:cubicBezTo>
                    <a:pt x="85725" y="450533"/>
                    <a:pt x="92393" y="457200"/>
                    <a:pt x="100013" y="457200"/>
                  </a:cubicBezTo>
                  <a:cubicBezTo>
                    <a:pt x="107633" y="457200"/>
                    <a:pt x="114300" y="450533"/>
                    <a:pt x="114300" y="442913"/>
                  </a:cubicBezTo>
                  <a:lnTo>
                    <a:pt x="114300" y="371475"/>
                  </a:lnTo>
                  <a:lnTo>
                    <a:pt x="123825" y="371475"/>
                  </a:lnTo>
                  <a:cubicBezTo>
                    <a:pt x="129540" y="371475"/>
                    <a:pt x="133350" y="367665"/>
                    <a:pt x="133350" y="361950"/>
                  </a:cubicBezTo>
                  <a:lnTo>
                    <a:pt x="133350" y="342900"/>
                  </a:lnTo>
                  <a:cubicBezTo>
                    <a:pt x="143828" y="342900"/>
                    <a:pt x="152400" y="334328"/>
                    <a:pt x="152400" y="323850"/>
                  </a:cubicBezTo>
                  <a:lnTo>
                    <a:pt x="152400" y="104775"/>
                  </a:lnTo>
                  <a:lnTo>
                    <a:pt x="185738" y="104775"/>
                  </a:lnTo>
                  <a:cubicBezTo>
                    <a:pt x="193358" y="104775"/>
                    <a:pt x="200025" y="98108"/>
                    <a:pt x="200025" y="90488"/>
                  </a:cubicBezTo>
                  <a:cubicBezTo>
                    <a:pt x="200025" y="82868"/>
                    <a:pt x="193358" y="76200"/>
                    <a:pt x="185738" y="76200"/>
                  </a:cubicBezTo>
                  <a:close/>
                  <a:moveTo>
                    <a:pt x="123825" y="247650"/>
                  </a:moveTo>
                  <a:lnTo>
                    <a:pt x="76200" y="247650"/>
                  </a:lnTo>
                  <a:lnTo>
                    <a:pt x="76200" y="123825"/>
                  </a:lnTo>
                  <a:lnTo>
                    <a:pt x="123825" y="123825"/>
                  </a:lnTo>
                  <a:lnTo>
                    <a:pt x="123825" y="2476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8" name="Google Shape;178;p16"/>
          <p:cNvSpPr/>
          <p:nvPr/>
        </p:nvSpPr>
        <p:spPr>
          <a:xfrm>
            <a:off x="7232451" y="1416429"/>
            <a:ext cx="580644" cy="580644"/>
          </a:xfrm>
          <a:custGeom>
            <a:rect b="b" l="l" r="r" t="t"/>
            <a:pathLst>
              <a:path extrusionOk="0" h="457200" w="457200">
                <a:moveTo>
                  <a:pt x="438150" y="209550"/>
                </a:moveTo>
                <a:lnTo>
                  <a:pt x="399098" y="209550"/>
                </a:lnTo>
                <a:cubicBezTo>
                  <a:pt x="395288" y="176213"/>
                  <a:pt x="381953" y="146685"/>
                  <a:pt x="362903" y="121920"/>
                </a:cubicBezTo>
                <a:lnTo>
                  <a:pt x="395288" y="89535"/>
                </a:lnTo>
                <a:cubicBezTo>
                  <a:pt x="402908" y="81915"/>
                  <a:pt x="402908" y="70485"/>
                  <a:pt x="395288" y="62865"/>
                </a:cubicBezTo>
                <a:cubicBezTo>
                  <a:pt x="387668" y="55245"/>
                  <a:pt x="376238" y="55245"/>
                  <a:pt x="368618" y="62865"/>
                </a:cubicBezTo>
                <a:lnTo>
                  <a:pt x="336233" y="95250"/>
                </a:lnTo>
                <a:cubicBezTo>
                  <a:pt x="311468" y="75248"/>
                  <a:pt x="280988" y="62865"/>
                  <a:pt x="248603" y="59055"/>
                </a:cubicBezTo>
                <a:lnTo>
                  <a:pt x="248603" y="19050"/>
                </a:lnTo>
                <a:cubicBezTo>
                  <a:pt x="248603" y="8573"/>
                  <a:pt x="240030" y="0"/>
                  <a:pt x="229553" y="0"/>
                </a:cubicBezTo>
                <a:cubicBezTo>
                  <a:pt x="219075" y="0"/>
                  <a:pt x="210503" y="8573"/>
                  <a:pt x="210503" y="19050"/>
                </a:cubicBezTo>
                <a:lnTo>
                  <a:pt x="210503" y="58103"/>
                </a:lnTo>
                <a:cubicBezTo>
                  <a:pt x="177165" y="61913"/>
                  <a:pt x="147638" y="75248"/>
                  <a:pt x="122873" y="94298"/>
                </a:cubicBezTo>
                <a:lnTo>
                  <a:pt x="89535" y="62865"/>
                </a:lnTo>
                <a:cubicBezTo>
                  <a:pt x="81915" y="55245"/>
                  <a:pt x="70485" y="55245"/>
                  <a:pt x="62865" y="62865"/>
                </a:cubicBezTo>
                <a:cubicBezTo>
                  <a:pt x="55245" y="70485"/>
                  <a:pt x="55245" y="81915"/>
                  <a:pt x="62865" y="89535"/>
                </a:cubicBezTo>
                <a:lnTo>
                  <a:pt x="95250" y="121920"/>
                </a:lnTo>
                <a:cubicBezTo>
                  <a:pt x="75248" y="146685"/>
                  <a:pt x="62865" y="177165"/>
                  <a:pt x="59055" y="209550"/>
                </a:cubicBezTo>
                <a:lnTo>
                  <a:pt x="19050" y="209550"/>
                </a:lnTo>
                <a:cubicBezTo>
                  <a:pt x="8573" y="209550"/>
                  <a:pt x="0" y="218123"/>
                  <a:pt x="0" y="228600"/>
                </a:cubicBezTo>
                <a:cubicBezTo>
                  <a:pt x="0" y="239078"/>
                  <a:pt x="8573" y="247650"/>
                  <a:pt x="19050" y="247650"/>
                </a:cubicBezTo>
                <a:lnTo>
                  <a:pt x="58103" y="247650"/>
                </a:lnTo>
                <a:cubicBezTo>
                  <a:pt x="61913" y="280988"/>
                  <a:pt x="75248" y="310515"/>
                  <a:pt x="94298" y="335280"/>
                </a:cubicBezTo>
                <a:lnTo>
                  <a:pt x="61913" y="367665"/>
                </a:lnTo>
                <a:cubicBezTo>
                  <a:pt x="54293" y="375285"/>
                  <a:pt x="54293" y="386715"/>
                  <a:pt x="61913" y="394335"/>
                </a:cubicBezTo>
                <a:cubicBezTo>
                  <a:pt x="66675" y="398145"/>
                  <a:pt x="71438" y="400050"/>
                  <a:pt x="76200" y="400050"/>
                </a:cubicBezTo>
                <a:cubicBezTo>
                  <a:pt x="80963" y="400050"/>
                  <a:pt x="85725" y="398145"/>
                  <a:pt x="89535" y="394335"/>
                </a:cubicBezTo>
                <a:lnTo>
                  <a:pt x="121920" y="361950"/>
                </a:lnTo>
                <a:cubicBezTo>
                  <a:pt x="146685" y="381953"/>
                  <a:pt x="177165" y="394335"/>
                  <a:pt x="209550" y="398145"/>
                </a:cubicBezTo>
                <a:lnTo>
                  <a:pt x="209550" y="438150"/>
                </a:lnTo>
                <a:cubicBezTo>
                  <a:pt x="209550" y="448628"/>
                  <a:pt x="218123" y="457200"/>
                  <a:pt x="228600" y="457200"/>
                </a:cubicBezTo>
                <a:cubicBezTo>
                  <a:pt x="239078" y="457200"/>
                  <a:pt x="247650" y="448628"/>
                  <a:pt x="247650" y="438150"/>
                </a:cubicBezTo>
                <a:lnTo>
                  <a:pt x="247650" y="399098"/>
                </a:lnTo>
                <a:cubicBezTo>
                  <a:pt x="280988" y="395288"/>
                  <a:pt x="310515" y="381953"/>
                  <a:pt x="335280" y="362903"/>
                </a:cubicBezTo>
                <a:lnTo>
                  <a:pt x="367665" y="395288"/>
                </a:lnTo>
                <a:cubicBezTo>
                  <a:pt x="371475" y="398145"/>
                  <a:pt x="376238" y="400050"/>
                  <a:pt x="381000" y="400050"/>
                </a:cubicBezTo>
                <a:cubicBezTo>
                  <a:pt x="385763" y="400050"/>
                  <a:pt x="390525" y="398145"/>
                  <a:pt x="394335" y="394335"/>
                </a:cubicBezTo>
                <a:cubicBezTo>
                  <a:pt x="401955" y="386715"/>
                  <a:pt x="401955" y="375285"/>
                  <a:pt x="394335" y="367665"/>
                </a:cubicBezTo>
                <a:lnTo>
                  <a:pt x="361950" y="335280"/>
                </a:lnTo>
                <a:cubicBezTo>
                  <a:pt x="381953" y="310515"/>
                  <a:pt x="394335" y="280035"/>
                  <a:pt x="398145" y="247650"/>
                </a:cubicBezTo>
                <a:lnTo>
                  <a:pt x="438150" y="247650"/>
                </a:lnTo>
                <a:cubicBezTo>
                  <a:pt x="448628" y="247650"/>
                  <a:pt x="457200" y="239078"/>
                  <a:pt x="457200" y="228600"/>
                </a:cubicBezTo>
                <a:cubicBezTo>
                  <a:pt x="457200" y="218123"/>
                  <a:pt x="448628" y="209550"/>
                  <a:pt x="438150" y="209550"/>
                </a:cubicBezTo>
                <a:close/>
                <a:moveTo>
                  <a:pt x="185738" y="114300"/>
                </a:moveTo>
                <a:cubicBezTo>
                  <a:pt x="203835" y="114300"/>
                  <a:pt x="219075" y="129540"/>
                  <a:pt x="219075" y="147638"/>
                </a:cubicBezTo>
                <a:cubicBezTo>
                  <a:pt x="219075" y="165735"/>
                  <a:pt x="203835" y="180975"/>
                  <a:pt x="185738" y="180975"/>
                </a:cubicBezTo>
                <a:cubicBezTo>
                  <a:pt x="167640" y="180975"/>
                  <a:pt x="152400" y="165735"/>
                  <a:pt x="152400" y="147638"/>
                </a:cubicBezTo>
                <a:cubicBezTo>
                  <a:pt x="152400" y="129540"/>
                  <a:pt x="167640" y="114300"/>
                  <a:pt x="185738" y="114300"/>
                </a:cubicBezTo>
                <a:close/>
                <a:moveTo>
                  <a:pt x="180975" y="333375"/>
                </a:moveTo>
                <a:cubicBezTo>
                  <a:pt x="149543" y="333375"/>
                  <a:pt x="123825" y="307658"/>
                  <a:pt x="123825" y="276225"/>
                </a:cubicBezTo>
                <a:cubicBezTo>
                  <a:pt x="123825" y="244793"/>
                  <a:pt x="149543" y="219075"/>
                  <a:pt x="180975" y="219075"/>
                </a:cubicBezTo>
                <a:cubicBezTo>
                  <a:pt x="212408" y="219075"/>
                  <a:pt x="238125" y="244793"/>
                  <a:pt x="238125" y="276225"/>
                </a:cubicBezTo>
                <a:cubicBezTo>
                  <a:pt x="238125" y="307658"/>
                  <a:pt x="212408" y="333375"/>
                  <a:pt x="180975" y="333375"/>
                </a:cubicBezTo>
                <a:close/>
                <a:moveTo>
                  <a:pt x="295275" y="323850"/>
                </a:moveTo>
                <a:cubicBezTo>
                  <a:pt x="284798" y="323850"/>
                  <a:pt x="276225" y="315278"/>
                  <a:pt x="276225" y="304800"/>
                </a:cubicBezTo>
                <a:cubicBezTo>
                  <a:pt x="276225" y="294323"/>
                  <a:pt x="284798" y="285750"/>
                  <a:pt x="295275" y="285750"/>
                </a:cubicBezTo>
                <a:cubicBezTo>
                  <a:pt x="305753" y="285750"/>
                  <a:pt x="314325" y="294323"/>
                  <a:pt x="314325" y="304800"/>
                </a:cubicBezTo>
                <a:cubicBezTo>
                  <a:pt x="314325" y="315278"/>
                  <a:pt x="305753" y="323850"/>
                  <a:pt x="295275" y="323850"/>
                </a:cubicBezTo>
                <a:close/>
                <a:moveTo>
                  <a:pt x="300038" y="238125"/>
                </a:moveTo>
                <a:cubicBezTo>
                  <a:pt x="276225" y="238125"/>
                  <a:pt x="257175" y="219075"/>
                  <a:pt x="257175" y="195263"/>
                </a:cubicBezTo>
                <a:cubicBezTo>
                  <a:pt x="257175" y="171450"/>
                  <a:pt x="276225" y="152400"/>
                  <a:pt x="300038" y="152400"/>
                </a:cubicBezTo>
                <a:cubicBezTo>
                  <a:pt x="323850" y="152400"/>
                  <a:pt x="342900" y="171450"/>
                  <a:pt x="342900" y="195263"/>
                </a:cubicBezTo>
                <a:cubicBezTo>
                  <a:pt x="342900" y="219075"/>
                  <a:pt x="323850" y="238125"/>
                  <a:pt x="300038" y="23812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6"/>
          <p:cNvSpPr/>
          <p:nvPr/>
        </p:nvSpPr>
        <p:spPr>
          <a:xfrm>
            <a:off x="5921714" y="990545"/>
            <a:ext cx="1130427" cy="1130427"/>
          </a:xfrm>
          <a:custGeom>
            <a:rect b="b" l="l" r="r" t="t"/>
            <a:pathLst>
              <a:path extrusionOk="0" h="457200" w="457200">
                <a:moveTo>
                  <a:pt x="442913" y="180975"/>
                </a:moveTo>
                <a:cubicBezTo>
                  <a:pt x="435023" y="180974"/>
                  <a:pt x="428626" y="187368"/>
                  <a:pt x="428625" y="195258"/>
                </a:cubicBezTo>
                <a:cubicBezTo>
                  <a:pt x="428625" y="195260"/>
                  <a:pt x="428625" y="195261"/>
                  <a:pt x="428625" y="195263"/>
                </a:cubicBezTo>
                <a:lnTo>
                  <a:pt x="428625" y="209550"/>
                </a:lnTo>
                <a:lnTo>
                  <a:pt x="389308" y="209550"/>
                </a:lnTo>
                <a:cubicBezTo>
                  <a:pt x="385830" y="179926"/>
                  <a:pt x="374190" y="151851"/>
                  <a:pt x="355685" y="128457"/>
                </a:cubicBezTo>
                <a:lnTo>
                  <a:pt x="383510" y="100631"/>
                </a:lnTo>
                <a:lnTo>
                  <a:pt x="394709" y="110114"/>
                </a:lnTo>
                <a:cubicBezTo>
                  <a:pt x="400281" y="115700"/>
                  <a:pt x="409327" y="115711"/>
                  <a:pt x="414914" y="110139"/>
                </a:cubicBezTo>
                <a:cubicBezTo>
                  <a:pt x="420500" y="104565"/>
                  <a:pt x="420511" y="95520"/>
                  <a:pt x="414938" y="89934"/>
                </a:cubicBezTo>
                <a:cubicBezTo>
                  <a:pt x="414930" y="89926"/>
                  <a:pt x="414922" y="89918"/>
                  <a:pt x="414915" y="89911"/>
                </a:cubicBezTo>
                <a:lnTo>
                  <a:pt x="367291" y="42286"/>
                </a:lnTo>
                <a:cubicBezTo>
                  <a:pt x="361712" y="36706"/>
                  <a:pt x="352666" y="36706"/>
                  <a:pt x="347086" y="42285"/>
                </a:cubicBezTo>
                <a:cubicBezTo>
                  <a:pt x="341507" y="47864"/>
                  <a:pt x="341506" y="56910"/>
                  <a:pt x="347085" y="62489"/>
                </a:cubicBezTo>
                <a:lnTo>
                  <a:pt x="356569" y="73689"/>
                </a:lnTo>
                <a:lnTo>
                  <a:pt x="328743" y="101515"/>
                </a:lnTo>
                <a:cubicBezTo>
                  <a:pt x="305349" y="83012"/>
                  <a:pt x="277274" y="71372"/>
                  <a:pt x="247650" y="67894"/>
                </a:cubicBezTo>
                <a:lnTo>
                  <a:pt x="247650" y="28575"/>
                </a:lnTo>
                <a:lnTo>
                  <a:pt x="261938" y="28575"/>
                </a:lnTo>
                <a:cubicBezTo>
                  <a:pt x="269828" y="28575"/>
                  <a:pt x="276225" y="22178"/>
                  <a:pt x="276225" y="14288"/>
                </a:cubicBezTo>
                <a:cubicBezTo>
                  <a:pt x="276225" y="6397"/>
                  <a:pt x="269828" y="0"/>
                  <a:pt x="261938" y="0"/>
                </a:cubicBezTo>
                <a:lnTo>
                  <a:pt x="195263" y="0"/>
                </a:lnTo>
                <a:cubicBezTo>
                  <a:pt x="187372" y="0"/>
                  <a:pt x="180975" y="6397"/>
                  <a:pt x="180975" y="14288"/>
                </a:cubicBezTo>
                <a:cubicBezTo>
                  <a:pt x="180975" y="22178"/>
                  <a:pt x="187372" y="28575"/>
                  <a:pt x="195263" y="28575"/>
                </a:cubicBezTo>
                <a:lnTo>
                  <a:pt x="209550" y="28575"/>
                </a:lnTo>
                <a:lnTo>
                  <a:pt x="209550" y="67894"/>
                </a:lnTo>
                <a:cubicBezTo>
                  <a:pt x="179926" y="71372"/>
                  <a:pt x="151851" y="83012"/>
                  <a:pt x="128457" y="101515"/>
                </a:cubicBezTo>
                <a:lnTo>
                  <a:pt x="100631" y="73689"/>
                </a:lnTo>
                <a:lnTo>
                  <a:pt x="110115" y="62489"/>
                </a:lnTo>
                <a:cubicBezTo>
                  <a:pt x="115694" y="56910"/>
                  <a:pt x="115694" y="47864"/>
                  <a:pt x="110114" y="42285"/>
                </a:cubicBezTo>
                <a:cubicBezTo>
                  <a:pt x="104534" y="36706"/>
                  <a:pt x="95488" y="36706"/>
                  <a:pt x="89910" y="42286"/>
                </a:cubicBezTo>
                <a:lnTo>
                  <a:pt x="43382" y="89911"/>
                </a:lnTo>
                <a:cubicBezTo>
                  <a:pt x="37817" y="95504"/>
                  <a:pt x="37839" y="104550"/>
                  <a:pt x="43433" y="110116"/>
                </a:cubicBezTo>
                <a:cubicBezTo>
                  <a:pt x="49007" y="115661"/>
                  <a:pt x="58015" y="115661"/>
                  <a:pt x="63588" y="110115"/>
                </a:cubicBezTo>
                <a:lnTo>
                  <a:pt x="73691" y="100631"/>
                </a:lnTo>
                <a:lnTo>
                  <a:pt x="101516" y="128457"/>
                </a:lnTo>
                <a:cubicBezTo>
                  <a:pt x="83011" y="151851"/>
                  <a:pt x="71370" y="179926"/>
                  <a:pt x="67892" y="209550"/>
                </a:cubicBezTo>
                <a:lnTo>
                  <a:pt x="28575" y="209550"/>
                </a:lnTo>
                <a:lnTo>
                  <a:pt x="28575" y="195263"/>
                </a:lnTo>
                <a:cubicBezTo>
                  <a:pt x="28575" y="187372"/>
                  <a:pt x="22178" y="180975"/>
                  <a:pt x="14288" y="180975"/>
                </a:cubicBezTo>
                <a:cubicBezTo>
                  <a:pt x="6397" y="180975"/>
                  <a:pt x="0" y="187372"/>
                  <a:pt x="0" y="195263"/>
                </a:cubicBezTo>
                <a:lnTo>
                  <a:pt x="0" y="261938"/>
                </a:lnTo>
                <a:cubicBezTo>
                  <a:pt x="0" y="269828"/>
                  <a:pt x="6397" y="276225"/>
                  <a:pt x="14288" y="276225"/>
                </a:cubicBezTo>
                <a:cubicBezTo>
                  <a:pt x="22178" y="276225"/>
                  <a:pt x="28575" y="269828"/>
                  <a:pt x="28575" y="261938"/>
                </a:cubicBezTo>
                <a:lnTo>
                  <a:pt x="28575" y="247650"/>
                </a:lnTo>
                <a:lnTo>
                  <a:pt x="67892" y="247650"/>
                </a:lnTo>
                <a:cubicBezTo>
                  <a:pt x="71370" y="277274"/>
                  <a:pt x="83011" y="305349"/>
                  <a:pt x="101516" y="328743"/>
                </a:cubicBezTo>
                <a:lnTo>
                  <a:pt x="73691" y="356569"/>
                </a:lnTo>
                <a:lnTo>
                  <a:pt x="62491" y="347085"/>
                </a:lnTo>
                <a:cubicBezTo>
                  <a:pt x="56906" y="341512"/>
                  <a:pt x="47860" y="341522"/>
                  <a:pt x="42287" y="347107"/>
                </a:cubicBezTo>
                <a:cubicBezTo>
                  <a:pt x="36722" y="352684"/>
                  <a:pt x="36722" y="361712"/>
                  <a:pt x="42285" y="367290"/>
                </a:cubicBezTo>
                <a:lnTo>
                  <a:pt x="89910" y="414915"/>
                </a:lnTo>
                <a:cubicBezTo>
                  <a:pt x="95488" y="420494"/>
                  <a:pt x="104534" y="420494"/>
                  <a:pt x="110114" y="414915"/>
                </a:cubicBezTo>
                <a:cubicBezTo>
                  <a:pt x="115694" y="409336"/>
                  <a:pt x="115694" y="400290"/>
                  <a:pt x="110115" y="394710"/>
                </a:cubicBezTo>
                <a:lnTo>
                  <a:pt x="100631" y="383512"/>
                </a:lnTo>
                <a:lnTo>
                  <a:pt x="128456" y="355685"/>
                </a:lnTo>
                <a:cubicBezTo>
                  <a:pt x="151851" y="374189"/>
                  <a:pt x="179926" y="385828"/>
                  <a:pt x="209550" y="389307"/>
                </a:cubicBezTo>
                <a:lnTo>
                  <a:pt x="209550" y="428625"/>
                </a:lnTo>
                <a:lnTo>
                  <a:pt x="195263" y="428625"/>
                </a:lnTo>
                <a:cubicBezTo>
                  <a:pt x="187372" y="428625"/>
                  <a:pt x="180975" y="435022"/>
                  <a:pt x="180975" y="442913"/>
                </a:cubicBezTo>
                <a:cubicBezTo>
                  <a:pt x="180975" y="450803"/>
                  <a:pt x="187372" y="457200"/>
                  <a:pt x="195263" y="457200"/>
                </a:cubicBezTo>
                <a:lnTo>
                  <a:pt x="261938" y="457200"/>
                </a:lnTo>
                <a:cubicBezTo>
                  <a:pt x="269828" y="457200"/>
                  <a:pt x="276225" y="450803"/>
                  <a:pt x="276225" y="442913"/>
                </a:cubicBezTo>
                <a:cubicBezTo>
                  <a:pt x="276225" y="435022"/>
                  <a:pt x="269828" y="428625"/>
                  <a:pt x="261938" y="428625"/>
                </a:cubicBezTo>
                <a:lnTo>
                  <a:pt x="247650" y="428625"/>
                </a:lnTo>
                <a:lnTo>
                  <a:pt x="247650" y="389307"/>
                </a:lnTo>
                <a:cubicBezTo>
                  <a:pt x="277274" y="385828"/>
                  <a:pt x="305349" y="374189"/>
                  <a:pt x="328744" y="355685"/>
                </a:cubicBezTo>
                <a:lnTo>
                  <a:pt x="356569" y="383512"/>
                </a:lnTo>
                <a:lnTo>
                  <a:pt x="347085" y="394710"/>
                </a:lnTo>
                <a:cubicBezTo>
                  <a:pt x="341506" y="400290"/>
                  <a:pt x="341506" y="409336"/>
                  <a:pt x="347086" y="414915"/>
                </a:cubicBezTo>
                <a:cubicBezTo>
                  <a:pt x="352666" y="420494"/>
                  <a:pt x="361712" y="420494"/>
                  <a:pt x="367291" y="414915"/>
                </a:cubicBezTo>
                <a:lnTo>
                  <a:pt x="414915" y="367290"/>
                </a:lnTo>
                <a:cubicBezTo>
                  <a:pt x="420500" y="361716"/>
                  <a:pt x="420510" y="352670"/>
                  <a:pt x="414937" y="347084"/>
                </a:cubicBezTo>
                <a:cubicBezTo>
                  <a:pt x="409363" y="341499"/>
                  <a:pt x="400317" y="341489"/>
                  <a:pt x="394731" y="347063"/>
                </a:cubicBezTo>
                <a:cubicBezTo>
                  <a:pt x="394724" y="347071"/>
                  <a:pt x="394716" y="347079"/>
                  <a:pt x="394709" y="347085"/>
                </a:cubicBezTo>
                <a:lnTo>
                  <a:pt x="383509" y="356569"/>
                </a:lnTo>
                <a:lnTo>
                  <a:pt x="355684" y="328743"/>
                </a:lnTo>
                <a:cubicBezTo>
                  <a:pt x="374189" y="305349"/>
                  <a:pt x="385830" y="277274"/>
                  <a:pt x="389308" y="247650"/>
                </a:cubicBezTo>
                <a:lnTo>
                  <a:pt x="428625" y="247650"/>
                </a:lnTo>
                <a:lnTo>
                  <a:pt x="428625" y="261938"/>
                </a:lnTo>
                <a:cubicBezTo>
                  <a:pt x="428625" y="269828"/>
                  <a:pt x="435022" y="276225"/>
                  <a:pt x="442913" y="276225"/>
                </a:cubicBezTo>
                <a:cubicBezTo>
                  <a:pt x="450803" y="276225"/>
                  <a:pt x="457200" y="269828"/>
                  <a:pt x="457200" y="261938"/>
                </a:cubicBezTo>
                <a:lnTo>
                  <a:pt x="457200" y="195263"/>
                </a:lnTo>
                <a:cubicBezTo>
                  <a:pt x="457201" y="187373"/>
                  <a:pt x="450807" y="180976"/>
                  <a:pt x="442917" y="180975"/>
                </a:cubicBezTo>
                <a:cubicBezTo>
                  <a:pt x="442915" y="180975"/>
                  <a:pt x="442914" y="180975"/>
                  <a:pt x="442913" y="180975"/>
                </a:cubicBezTo>
                <a:close/>
                <a:moveTo>
                  <a:pt x="176213" y="190500"/>
                </a:moveTo>
                <a:cubicBezTo>
                  <a:pt x="157801" y="190500"/>
                  <a:pt x="142875" y="175574"/>
                  <a:pt x="142875" y="157163"/>
                </a:cubicBezTo>
                <a:cubicBezTo>
                  <a:pt x="142875" y="138751"/>
                  <a:pt x="157801" y="123825"/>
                  <a:pt x="176213" y="123825"/>
                </a:cubicBezTo>
                <a:cubicBezTo>
                  <a:pt x="194624" y="123825"/>
                  <a:pt x="209550" y="138751"/>
                  <a:pt x="209550" y="157163"/>
                </a:cubicBezTo>
                <a:cubicBezTo>
                  <a:pt x="209550" y="175574"/>
                  <a:pt x="194625" y="190500"/>
                  <a:pt x="176213" y="190500"/>
                </a:cubicBezTo>
                <a:cubicBezTo>
                  <a:pt x="176213" y="190500"/>
                  <a:pt x="176213" y="190500"/>
                  <a:pt x="176213" y="190500"/>
                </a:cubicBezTo>
                <a:close/>
                <a:moveTo>
                  <a:pt x="285750" y="314325"/>
                </a:moveTo>
                <a:cubicBezTo>
                  <a:pt x="275229" y="314325"/>
                  <a:pt x="266700" y="305796"/>
                  <a:pt x="266700" y="295275"/>
                </a:cubicBezTo>
                <a:cubicBezTo>
                  <a:pt x="266700" y="284754"/>
                  <a:pt x="275229" y="276225"/>
                  <a:pt x="285750" y="276225"/>
                </a:cubicBezTo>
                <a:cubicBezTo>
                  <a:pt x="296271" y="276225"/>
                  <a:pt x="304800" y="284754"/>
                  <a:pt x="304800" y="295275"/>
                </a:cubicBezTo>
                <a:cubicBezTo>
                  <a:pt x="304800" y="305796"/>
                  <a:pt x="296271" y="314325"/>
                  <a:pt x="285750" y="31432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tweet is worth 280 characters</a:t>
            </a:r>
            <a:endParaRPr/>
          </a:p>
        </p:txBody>
      </p:sp>
      <p:sp>
        <p:nvSpPr>
          <p:cNvPr id="185" name="Google Shape;185;p17"/>
          <p:cNvSpPr txBox="1"/>
          <p:nvPr>
            <p:ph idx="1" type="body"/>
          </p:nvPr>
        </p:nvSpPr>
        <p:spPr>
          <a:xfrm>
            <a:off x="514800" y="1680175"/>
            <a:ext cx="4608300" cy="271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study attempts to use social network analysis in tandem with natural language processing to estimate the persuasive power of two tweets, one pro-vaccination and the other against vaccination.</a:t>
            </a:r>
            <a:endParaRPr/>
          </a:p>
        </p:txBody>
      </p:sp>
      <p:pic>
        <p:nvPicPr>
          <p:cNvPr id="186" name="Google Shape;18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67275" y="1680175"/>
            <a:ext cx="2716200" cy="2716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1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8" name="Google Shape;1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1799" y="1156949"/>
            <a:ext cx="1004350" cy="988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18"/>
          <p:cNvPicPr preferRelativeResize="0"/>
          <p:nvPr/>
        </p:nvPicPr>
        <p:blipFill rotWithShape="1">
          <a:blip r:embed="rId3">
            <a:alphaModFix/>
          </a:blip>
          <a:srcRect b="0" l="6091" r="5240" t="0"/>
          <a:stretch/>
        </p:blipFill>
        <p:spPr>
          <a:xfrm>
            <a:off x="1001200" y="1264425"/>
            <a:ext cx="3463649" cy="2790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8"/>
          <p:cNvPicPr preferRelativeResize="0"/>
          <p:nvPr/>
        </p:nvPicPr>
        <p:blipFill rotWithShape="1">
          <a:blip r:embed="rId4">
            <a:alphaModFix/>
          </a:blip>
          <a:srcRect b="0" l="5240" r="6091" t="0"/>
          <a:stretch/>
        </p:blipFill>
        <p:spPr>
          <a:xfrm>
            <a:off x="4669500" y="1264425"/>
            <a:ext cx="3463649" cy="279022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8"/>
          <p:cNvSpPr txBox="1"/>
          <p:nvPr/>
        </p:nvSpPr>
        <p:spPr>
          <a:xfrm>
            <a:off x="2057500" y="257150"/>
            <a:ext cx="59256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Network structure</a:t>
            </a:r>
            <a:endParaRPr b="1" sz="53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1" name="Google Shape;2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00" y="869175"/>
            <a:ext cx="4219575" cy="340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4800" y="869175"/>
            <a:ext cx="4219575" cy="340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0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208" name="Google Shape;208;p20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Here you have a list of items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And some text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But remember not to overload your slides with content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209" name="Google Shape;209;p2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0" name="Google Shape;2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0"/>
          <p:cNvSpPr txBox="1"/>
          <p:nvPr>
            <p:ph type="title"/>
          </p:nvPr>
        </p:nvSpPr>
        <p:spPr>
          <a:xfrm>
            <a:off x="2579275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 and recommendations </a:t>
            </a:r>
            <a:endParaRPr/>
          </a:p>
        </p:txBody>
      </p:sp>
      <p:sp>
        <p:nvSpPr>
          <p:cNvPr id="212" name="Google Shape;212;p20"/>
          <p:cNvSpPr txBox="1"/>
          <p:nvPr>
            <p:ph idx="1" type="body"/>
          </p:nvPr>
        </p:nvSpPr>
        <p:spPr>
          <a:xfrm>
            <a:off x="2579275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Vaccination tweets are persuasive and polarizing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vaccine hesitant community is small and more densely connected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pro-vaccination community is large and less densely connected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Expect twitter interventions to be ineffective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More tweets should be explored than just two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18" name="Google Shape;218;p21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Gunaratne, K., Coomes, E. A., &amp; Haghbayan, H. (2019). Temporal trends in anti-vaccine discourse on Twitter. Vaccine, 37(35), 4867–4871. https://doi.org/10.1016/j.vaccine.2019.06.086</a:t>
            </a:r>
            <a:endParaRPr/>
          </a:p>
        </p:txBody>
      </p:sp>
      <p:sp>
        <p:nvSpPr>
          <p:cNvPr id="219" name="Google Shape;219;p2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ndarus template">
  <a:themeElements>
    <a:clrScheme name="Custom 347">
      <a:dk1>
        <a:srgbClr val="001033"/>
      </a:dk1>
      <a:lt1>
        <a:srgbClr val="FFFFFF"/>
      </a:lt1>
      <a:dk2>
        <a:srgbClr val="5E636F"/>
      </a:dk2>
      <a:lt2>
        <a:srgbClr val="DEE3EB"/>
      </a:lt2>
      <a:accent1>
        <a:srgbClr val="05356E"/>
      </a:accent1>
      <a:accent2>
        <a:srgbClr val="0455A4"/>
      </a:accent2>
      <a:accent3>
        <a:srgbClr val="0679D6"/>
      </a:accent3>
      <a:accent4>
        <a:srgbClr val="098CF2"/>
      </a:accent4>
      <a:accent5>
        <a:srgbClr val="50C0ED"/>
      </a:accent5>
      <a:accent6>
        <a:srgbClr val="7BE4F7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